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1963"/>
    <a:srgbClr val="0B3C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9322A7-557C-8318-E0E0-0BAA576F18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C59C362-4A4F-0915-D5FC-1BA4EA00D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B4D52C-450D-7D83-D043-263CFCFC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F6D96-7D82-4601-9398-EB6B45184515}" type="datetimeFigureOut">
              <a:rPr lang="es-ES" smtClean="0"/>
              <a:t>24/09/2024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3EC1C1-5134-8B8B-5263-501487375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5DC2C7-7B99-799E-FA17-15431D3F2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A0B90-D0C7-40E5-A5A7-F6FEB5178A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4926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535987-67CA-8032-BE16-4091AD578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CE4FEAD-E4B0-243B-4DDB-98670EF00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B87EB6D-40AA-9599-4BEF-32451C21B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F6D96-7D82-4601-9398-EB6B45184515}" type="datetimeFigureOut">
              <a:rPr lang="es-ES" smtClean="0"/>
              <a:t>24/09/2024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9AB8866-8A42-1041-5B5B-B3382726B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749F26-570B-D7F6-A37A-F8098F253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A0B90-D0C7-40E5-A5A7-F6FEB5178A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9142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A5B8817-9180-0DED-E656-034E230E53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8761B15-C82F-4945-E620-3C2E49FB2E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BF2651E-0997-8A3E-35EE-60A482843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F6D96-7D82-4601-9398-EB6B45184515}" type="datetimeFigureOut">
              <a:rPr lang="es-ES" smtClean="0"/>
              <a:t>24/09/2024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84F266B-23D4-3172-2E3C-86CB3BA4F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42C935-1D0F-1FA1-5DF6-68308A49E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A0B90-D0C7-40E5-A5A7-F6FEB5178A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8637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B243DD-3482-F067-44B3-D421B1FB7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FBBBDD-8977-D6F8-0A03-DAEAD4585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C6F0EC-7302-251D-6B4E-C4C26B49F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F6D96-7D82-4601-9398-EB6B45184515}" type="datetimeFigureOut">
              <a:rPr lang="es-ES" smtClean="0"/>
              <a:t>24/09/2024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019BFB4-8501-8505-C9D7-85F805A1C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970BB8-44BB-D6EC-1E86-E371B3EB9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A0B90-D0C7-40E5-A5A7-F6FEB5178A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7663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87568D-DACD-59D9-7D13-EE68B7654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03C44A-13D7-969F-FBD8-DCDB774AE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DE85A3A-1166-07C3-701B-4AEBD6A89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F6D96-7D82-4601-9398-EB6B45184515}" type="datetimeFigureOut">
              <a:rPr lang="es-ES" smtClean="0"/>
              <a:t>24/09/2024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09A5FD-4A21-E9BF-7779-1C84BD38C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C6AA13-A783-C107-8D91-A991D5CBC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A0B90-D0C7-40E5-A5A7-F6FEB5178A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5783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CADF88-72FD-15E8-2648-DED2245B8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8668A1-F18A-9237-642E-5B05678C05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C37FDD6-398B-58AB-F536-180AA3EE6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FFAF170-83E5-E56E-0AAF-A7F45CDA3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F6D96-7D82-4601-9398-EB6B45184515}" type="datetimeFigureOut">
              <a:rPr lang="es-ES" smtClean="0"/>
              <a:t>24/09/2024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AC57123-4371-5496-DEBC-5705ACA2D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F332616-43A8-DE6D-9E7B-41C3F4A66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A0B90-D0C7-40E5-A5A7-F6FEB5178A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536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E4789F-0600-4A20-4E74-595830C9F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4DD0F-9535-111F-6631-6E60A6F90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AB1C21D-4973-F6E5-D7BB-5607B28B7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12E04AF-C03B-72E8-6CE9-969F192196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EA6D173-4910-8946-D709-20EF0E7630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23F78CB-11BB-7DE5-9ED0-2EEB996D9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F6D96-7D82-4601-9398-EB6B45184515}" type="datetimeFigureOut">
              <a:rPr lang="es-ES" smtClean="0"/>
              <a:t>24/09/2024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474027F-2049-1753-A643-AAD7E35A3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A0D5A7E-C166-960E-7C71-45D8561E9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A0B90-D0C7-40E5-A5A7-F6FEB5178A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0268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666B2F-8F1B-C80B-CC0E-C9C7C429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FDD185-950B-F8E8-9811-6C73990B5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F6D96-7D82-4601-9398-EB6B45184515}" type="datetimeFigureOut">
              <a:rPr lang="es-ES" smtClean="0"/>
              <a:t>24/09/2024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293A46C-CE44-241C-961C-E69F388CA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AE999F7-6714-D6CA-661A-B416515BF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A0B90-D0C7-40E5-A5A7-F6FEB5178A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9782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B4CD548-3B49-2A40-ED81-4C07D0A0C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F6D96-7D82-4601-9398-EB6B45184515}" type="datetimeFigureOut">
              <a:rPr lang="es-ES" smtClean="0"/>
              <a:t>24/09/2024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7AB9FF0-8F44-0910-3AE2-839FC629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5D158A5-9215-F353-73E1-FEC0E60B2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A0B90-D0C7-40E5-A5A7-F6FEB5178A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3273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E9F606-3253-6A06-2281-7AD82C58D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0B2F50-CFD1-D9F1-C735-85811B3C9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7D6C723-302E-5D82-454A-58CB2AAE03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E320358-CDBE-0C03-2B6B-2BF20CEAE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F6D96-7D82-4601-9398-EB6B45184515}" type="datetimeFigureOut">
              <a:rPr lang="es-ES" smtClean="0"/>
              <a:t>24/09/2024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BAB102-AE74-7844-43DC-8F2301E4F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F43983B-EAB8-E2C7-86FE-869F0D766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A0B90-D0C7-40E5-A5A7-F6FEB5178A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7468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7C7901-BEA9-3DBF-D168-BF851DA78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6A6A5E2-D748-1B70-D56C-2772F5CB41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F0AC79-3F0F-6791-286F-74A680C6E7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F04D34A-7EFF-16A6-548D-BE16AD717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F6D96-7D82-4601-9398-EB6B45184515}" type="datetimeFigureOut">
              <a:rPr lang="es-ES" smtClean="0"/>
              <a:t>24/09/2024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CB2400A-8638-A888-0AC2-7E038CED6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20BC398-4324-3CEC-3D89-EBDA8DEC7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A0B90-D0C7-40E5-A5A7-F6FEB5178A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6981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99099CF-C6BC-4712-925E-E270112B3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3255A3D-1ED3-E911-0D70-50009D32F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8D6024-BBAB-17F3-AE38-9B2AE78EDB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7F6D96-7D82-4601-9398-EB6B45184515}" type="datetimeFigureOut">
              <a:rPr lang="es-ES" smtClean="0"/>
              <a:t>24/09/2024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0DACB51-327D-24E6-1EBB-512CC12965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492553-7151-B436-BB8E-8F0D04B72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FA0B90-D0C7-40E5-A5A7-F6FEB5178A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5915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2.wdp"/><Relationship Id="rId7" Type="http://schemas.openxmlformats.org/officeDocument/2006/relationships/image" Target="../media/image18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E6664FB-7807-BAB8-DDC0-DB70EA859002}"/>
              </a:ext>
            </a:extLst>
          </p:cNvPr>
          <p:cNvSpPr/>
          <p:nvPr/>
        </p:nvSpPr>
        <p:spPr>
          <a:xfrm>
            <a:off x="-1" y="0"/>
            <a:ext cx="7110805" cy="3711388"/>
          </a:xfrm>
          <a:prstGeom prst="rect">
            <a:avLst/>
          </a:prstGeom>
          <a:solidFill>
            <a:srgbClr val="731963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F4A17C2-796E-03ED-5F90-C54DF30F8E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85771" y="1303420"/>
            <a:ext cx="7913695" cy="732436"/>
          </a:xfrm>
        </p:spPr>
        <p:txBody>
          <a:bodyPr>
            <a:noAutofit/>
          </a:bodyPr>
          <a:lstStyle/>
          <a:p>
            <a:pPr algn="r"/>
            <a:r>
              <a:rPr lang="es-ES" sz="9600" dirty="0">
                <a:solidFill>
                  <a:schemeClr val="bg1"/>
                </a:solidFill>
                <a:latin typeface="Concert One" pitchFamily="2" charset="0"/>
              </a:rPr>
              <a:t>Anualidades 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83ED2068-F4C2-B450-BD56-EC436830C70D}"/>
              </a:ext>
            </a:extLst>
          </p:cNvPr>
          <p:cNvSpPr txBox="1">
            <a:spLocks/>
          </p:cNvSpPr>
          <p:nvPr/>
        </p:nvSpPr>
        <p:spPr>
          <a:xfrm>
            <a:off x="756966" y="2696564"/>
            <a:ext cx="6170958" cy="7324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9600" dirty="0">
                <a:solidFill>
                  <a:schemeClr val="bg1"/>
                </a:solidFill>
                <a:latin typeface="Concert One" pitchFamily="2" charset="0"/>
              </a:rPr>
              <a:t>Diferidas</a:t>
            </a:r>
            <a:r>
              <a:rPr lang="es-ES" sz="8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0E958EF-7924-5BF2-DD7E-C8E1DAE86807}"/>
              </a:ext>
            </a:extLst>
          </p:cNvPr>
          <p:cNvSpPr/>
          <p:nvPr/>
        </p:nvSpPr>
        <p:spPr>
          <a:xfrm>
            <a:off x="7110804" y="3711387"/>
            <a:ext cx="5081196" cy="3177111"/>
          </a:xfrm>
          <a:prstGeom prst="rect">
            <a:avLst/>
          </a:prstGeom>
          <a:solidFill>
            <a:srgbClr val="731963"/>
          </a:solidFill>
          <a:ln>
            <a:solidFill>
              <a:schemeClr val="bg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9CA8D7A-C4F0-BD6B-5764-62136DF9CA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93221" y="4764794"/>
            <a:ext cx="4080387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es-ES" dirty="0">
                <a:latin typeface="Noticia Text" panose="02000503060000020004" pitchFamily="2" charset="0"/>
              </a:rPr>
              <a:t>Miguel Ángel Panqueva</a:t>
            </a:r>
          </a:p>
          <a:p>
            <a:pPr algn="l"/>
            <a:r>
              <a:rPr lang="es-ES" dirty="0">
                <a:latin typeface="Noticia Text" panose="02000503060000020004" pitchFamily="2" charset="0"/>
              </a:rPr>
              <a:t>Nicolás David Sabogal</a:t>
            </a:r>
          </a:p>
          <a:p>
            <a:pPr algn="l"/>
            <a:r>
              <a:rPr lang="es-ES" dirty="0">
                <a:latin typeface="Noticia Text" panose="02000503060000020004" pitchFamily="2" charset="0"/>
              </a:rPr>
              <a:t>Sebastián Villalba</a:t>
            </a:r>
          </a:p>
          <a:p>
            <a:pPr algn="l"/>
            <a:r>
              <a:rPr lang="es-ES" dirty="0">
                <a:latin typeface="Noticia Text" panose="02000503060000020004" pitchFamily="2" charset="0"/>
              </a:rPr>
              <a:t>Pablo Andrés Pérez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E8710AAE-A7C9-9240-E2DF-A292D2C46A60}"/>
              </a:ext>
            </a:extLst>
          </p:cNvPr>
          <p:cNvSpPr txBox="1">
            <a:spLocks/>
          </p:cNvSpPr>
          <p:nvPr/>
        </p:nvSpPr>
        <p:spPr>
          <a:xfrm>
            <a:off x="7188421" y="3950531"/>
            <a:ext cx="3782932" cy="73243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4800" dirty="0">
                <a:solidFill>
                  <a:schemeClr val="bg1"/>
                </a:solidFill>
                <a:latin typeface="Concert One" pitchFamily="2" charset="0"/>
              </a:rPr>
              <a:t>Integrantes</a:t>
            </a:r>
            <a:r>
              <a:rPr lang="es-ES" sz="5400" dirty="0">
                <a:solidFill>
                  <a:schemeClr val="bg1"/>
                </a:solidFill>
              </a:rPr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3682766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37B1FDFA-1876-7445-F558-B2DF5ECDCD5B}"/>
              </a:ext>
            </a:extLst>
          </p:cNvPr>
          <p:cNvSpPr/>
          <p:nvPr/>
        </p:nvSpPr>
        <p:spPr>
          <a:xfrm>
            <a:off x="630493" y="1713271"/>
            <a:ext cx="3401962" cy="4709652"/>
          </a:xfrm>
          <a:prstGeom prst="roundRect">
            <a:avLst/>
          </a:prstGeom>
          <a:solidFill>
            <a:srgbClr val="0B3C49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F98EE9DD-703F-29FC-F9B1-01D21392EC9B}"/>
              </a:ext>
            </a:extLst>
          </p:cNvPr>
          <p:cNvSpPr/>
          <p:nvPr/>
        </p:nvSpPr>
        <p:spPr>
          <a:xfrm>
            <a:off x="4395019" y="1713271"/>
            <a:ext cx="3401962" cy="4709652"/>
          </a:xfrm>
          <a:prstGeom prst="roundRect">
            <a:avLst/>
          </a:prstGeom>
          <a:solidFill>
            <a:srgbClr val="0B3C49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00AD14C3-937D-21F0-A0FA-71CEEDB081F7}"/>
              </a:ext>
            </a:extLst>
          </p:cNvPr>
          <p:cNvSpPr/>
          <p:nvPr/>
        </p:nvSpPr>
        <p:spPr>
          <a:xfrm>
            <a:off x="8160774" y="1713271"/>
            <a:ext cx="3401962" cy="4709652"/>
          </a:xfrm>
          <a:prstGeom prst="roundRect">
            <a:avLst/>
          </a:prstGeom>
          <a:solidFill>
            <a:srgbClr val="0B3C49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0E89B1F-A61D-4702-7DF4-E148AA3B7C23}"/>
              </a:ext>
            </a:extLst>
          </p:cNvPr>
          <p:cNvSpPr txBox="1">
            <a:spLocks/>
          </p:cNvSpPr>
          <p:nvPr/>
        </p:nvSpPr>
        <p:spPr>
          <a:xfrm>
            <a:off x="1355622" y="1992518"/>
            <a:ext cx="1951703" cy="59090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>
                <a:solidFill>
                  <a:srgbClr val="FFFF00"/>
                </a:solidFill>
                <a:latin typeface="Concert One" pitchFamily="2" charset="0"/>
              </a:rPr>
              <a:t>01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E7342A41-FF8F-5651-5F45-5B0CD3D4C6B0}"/>
              </a:ext>
            </a:extLst>
          </p:cNvPr>
          <p:cNvSpPr txBox="1">
            <a:spLocks/>
          </p:cNvSpPr>
          <p:nvPr/>
        </p:nvSpPr>
        <p:spPr>
          <a:xfrm>
            <a:off x="5120148" y="1992518"/>
            <a:ext cx="1951703" cy="59090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>
                <a:solidFill>
                  <a:srgbClr val="FFFF00"/>
                </a:solidFill>
                <a:latin typeface="Concert One" pitchFamily="2" charset="0"/>
              </a:rPr>
              <a:t>02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51C8E6B-5D66-B110-7551-6A84A560131E}"/>
              </a:ext>
            </a:extLst>
          </p:cNvPr>
          <p:cNvSpPr txBox="1">
            <a:spLocks/>
          </p:cNvSpPr>
          <p:nvPr/>
        </p:nvSpPr>
        <p:spPr>
          <a:xfrm>
            <a:off x="8885903" y="1992518"/>
            <a:ext cx="1951703" cy="59090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>
                <a:solidFill>
                  <a:srgbClr val="FFFF00"/>
                </a:solidFill>
                <a:latin typeface="Concert One" pitchFamily="2" charset="0"/>
              </a:rPr>
              <a:t>03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28399BA-2B82-642A-29E8-D239ABBBFDC6}"/>
              </a:ext>
            </a:extLst>
          </p:cNvPr>
          <p:cNvSpPr txBox="1">
            <a:spLocks/>
          </p:cNvSpPr>
          <p:nvPr/>
        </p:nvSpPr>
        <p:spPr>
          <a:xfrm>
            <a:off x="923007" y="2526891"/>
            <a:ext cx="2954593" cy="59090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800" dirty="0">
                <a:solidFill>
                  <a:schemeClr val="bg1"/>
                </a:solidFill>
                <a:latin typeface="Concert One" pitchFamily="2" charset="0"/>
              </a:rPr>
              <a:t>Definición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617035DE-469C-749B-DC75-17B55048A22F}"/>
              </a:ext>
            </a:extLst>
          </p:cNvPr>
          <p:cNvSpPr txBox="1">
            <a:spLocks/>
          </p:cNvSpPr>
          <p:nvPr/>
        </p:nvSpPr>
        <p:spPr>
          <a:xfrm>
            <a:off x="4618701" y="2526891"/>
            <a:ext cx="2954593" cy="59090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800" dirty="0">
                <a:solidFill>
                  <a:schemeClr val="bg1"/>
                </a:solidFill>
                <a:latin typeface="Concert One" pitchFamily="2" charset="0"/>
              </a:rPr>
              <a:t>Fórmulas</a:t>
            </a:r>
            <a:endParaRPr lang="es-ES" dirty="0">
              <a:solidFill>
                <a:schemeClr val="bg1"/>
              </a:solidFill>
              <a:latin typeface="Concert One" pitchFamily="2" charset="0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F852A99-8896-D1C5-DF78-A4953136AD8C}"/>
              </a:ext>
            </a:extLst>
          </p:cNvPr>
          <p:cNvSpPr txBox="1">
            <a:spLocks/>
          </p:cNvSpPr>
          <p:nvPr/>
        </p:nvSpPr>
        <p:spPr>
          <a:xfrm>
            <a:off x="8379539" y="2526891"/>
            <a:ext cx="2954593" cy="59090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800" dirty="0">
                <a:solidFill>
                  <a:schemeClr val="bg1"/>
                </a:solidFill>
                <a:latin typeface="Concert One" pitchFamily="2" charset="0"/>
              </a:rPr>
              <a:t>Recomendaciones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E50C35C1-530D-61CF-8E81-C6A363C4C961}"/>
              </a:ext>
            </a:extLst>
          </p:cNvPr>
          <p:cNvSpPr txBox="1">
            <a:spLocks/>
          </p:cNvSpPr>
          <p:nvPr/>
        </p:nvSpPr>
        <p:spPr>
          <a:xfrm>
            <a:off x="1066803" y="4619446"/>
            <a:ext cx="2536722" cy="105056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700" dirty="0">
                <a:solidFill>
                  <a:schemeClr val="bg1"/>
                </a:solidFill>
                <a:latin typeface="Noticia Text" panose="02000503060000020004" pitchFamily="2" charset="0"/>
              </a:rPr>
              <a:t>Definición de anualidad diferida 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053285A2-3479-A7E1-F844-1CCA9F86B738}"/>
              </a:ext>
            </a:extLst>
          </p:cNvPr>
          <p:cNvSpPr txBox="1">
            <a:spLocks/>
          </p:cNvSpPr>
          <p:nvPr/>
        </p:nvSpPr>
        <p:spPr>
          <a:xfrm>
            <a:off x="4827636" y="4619445"/>
            <a:ext cx="2536722" cy="105056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  <a:latin typeface="Noticia Text" panose="02000503060000020004" pitchFamily="2" charset="0"/>
              </a:rPr>
              <a:t>F</a:t>
            </a:r>
            <a:r>
              <a:rPr lang="es-ES" sz="2000" dirty="0">
                <a:solidFill>
                  <a:schemeClr val="bg1"/>
                </a:solidFill>
                <a:latin typeface="Noticia Text" panose="02000503060000020004" pitchFamily="2" charset="0"/>
              </a:rPr>
              <a:t>órmulas para obtener el valor presten y futuro de una anualidad</a:t>
            </a:r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C97049FF-C829-75FD-FE20-FBFD0A7977D7}"/>
              </a:ext>
            </a:extLst>
          </p:cNvPr>
          <p:cNvSpPr txBox="1">
            <a:spLocks/>
          </p:cNvSpPr>
          <p:nvPr/>
        </p:nvSpPr>
        <p:spPr>
          <a:xfrm>
            <a:off x="8588475" y="4619445"/>
            <a:ext cx="2536722" cy="105056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700" dirty="0">
                <a:solidFill>
                  <a:schemeClr val="bg1"/>
                </a:solidFill>
                <a:latin typeface="Noticia Text" panose="02000503060000020004" pitchFamily="2" charset="0"/>
              </a:rPr>
              <a:t>A</a:t>
            </a:r>
            <a:r>
              <a:rPr lang="es-ES" sz="1700" dirty="0">
                <a:solidFill>
                  <a:schemeClr val="bg1"/>
                </a:solidFill>
                <a:latin typeface="Noticia Text" panose="02000503060000020004" pitchFamily="2" charset="0"/>
              </a:rPr>
              <a:t>spectos a tener en cuenta a la hora de manejar anualidades diferidas</a:t>
            </a:r>
          </a:p>
        </p:txBody>
      </p:sp>
      <p:pic>
        <p:nvPicPr>
          <p:cNvPr id="16" name="Gráfico 15" descr="Libro cerrado con relleno sólido">
            <a:extLst>
              <a:ext uri="{FF2B5EF4-FFF2-40B4-BE49-F238E27FC236}">
                <a16:creationId xmlns:a16="http://schemas.microsoft.com/office/drawing/2014/main" id="{64D76973-17D9-1ACD-1248-B9A91382A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74273" y="3283002"/>
            <a:ext cx="914400" cy="914400"/>
          </a:xfrm>
          <a:prstGeom prst="rect">
            <a:avLst/>
          </a:prstGeom>
        </p:spPr>
      </p:pic>
      <p:pic>
        <p:nvPicPr>
          <p:cNvPr id="18" name="Gráfico 17" descr="Profesor con relleno sólido">
            <a:extLst>
              <a:ext uri="{FF2B5EF4-FFF2-40B4-BE49-F238E27FC236}">
                <a16:creationId xmlns:a16="http://schemas.microsoft.com/office/drawing/2014/main" id="{5BA018E5-A95D-19FD-69FE-999C534245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03327" y="3283002"/>
            <a:ext cx="914400" cy="914400"/>
          </a:xfrm>
          <a:prstGeom prst="rect">
            <a:avLst/>
          </a:prstGeom>
        </p:spPr>
      </p:pic>
      <p:pic>
        <p:nvPicPr>
          <p:cNvPr id="20" name="Gráfico 19" descr="Alteraciones y sastrería con relleno sólido">
            <a:extLst>
              <a:ext uri="{FF2B5EF4-FFF2-40B4-BE49-F238E27FC236}">
                <a16:creationId xmlns:a16="http://schemas.microsoft.com/office/drawing/2014/main" id="{D233AAB8-E029-F414-A5DC-3520B01E76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797" y="3283002"/>
            <a:ext cx="914400" cy="914400"/>
          </a:xfrm>
          <a:prstGeom prst="rect">
            <a:avLst/>
          </a:prstGeom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96DD9176-5087-AA60-AAB6-293E41A72689}"/>
              </a:ext>
            </a:extLst>
          </p:cNvPr>
          <p:cNvSpPr/>
          <p:nvPr/>
        </p:nvSpPr>
        <p:spPr>
          <a:xfrm>
            <a:off x="0" y="0"/>
            <a:ext cx="12192000" cy="1025244"/>
          </a:xfrm>
          <a:prstGeom prst="rect">
            <a:avLst/>
          </a:prstGeom>
          <a:solidFill>
            <a:srgbClr val="0B3C49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6B3B5E-DA5E-807E-1F49-3DEE1D2B6C00}"/>
              </a:ext>
            </a:extLst>
          </p:cNvPr>
          <p:cNvSpPr txBox="1">
            <a:spLocks/>
          </p:cNvSpPr>
          <p:nvPr/>
        </p:nvSpPr>
        <p:spPr>
          <a:xfrm>
            <a:off x="1523997" y="47939"/>
            <a:ext cx="9144000" cy="59090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>
                <a:solidFill>
                  <a:schemeClr val="bg1"/>
                </a:solidFill>
                <a:latin typeface="Concert One" pitchFamily="2" charset="0"/>
              </a:rPr>
              <a:t>Contenido</a:t>
            </a:r>
          </a:p>
        </p:txBody>
      </p:sp>
    </p:spTree>
    <p:extLst>
      <p:ext uri="{BB962C8B-B14F-4D97-AF65-F5344CB8AC3E}">
        <p14:creationId xmlns:p14="http://schemas.microsoft.com/office/powerpoint/2010/main" val="3847992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extLst>
              <a:ext uri="{FF2B5EF4-FFF2-40B4-BE49-F238E27FC236}">
                <a16:creationId xmlns:a16="http://schemas.microsoft.com/office/drawing/2014/main" id="{F139F91F-E2F5-04D0-BC19-D51C1CE4596A}"/>
              </a:ext>
            </a:extLst>
          </p:cNvPr>
          <p:cNvSpPr/>
          <p:nvPr/>
        </p:nvSpPr>
        <p:spPr>
          <a:xfrm>
            <a:off x="-1388443" y="73151"/>
            <a:ext cx="6715433" cy="6711696"/>
          </a:xfrm>
          <a:prstGeom prst="ellipse">
            <a:avLst/>
          </a:prstGeom>
          <a:solidFill>
            <a:srgbClr val="731963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A3F12E-380F-C56C-AED9-9EEEA10B7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496" y="2098691"/>
            <a:ext cx="4482714" cy="3215689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dirty="0">
                <a:latin typeface="Noticia Text" panose="02000503060000020004" pitchFamily="2" charset="0"/>
              </a:rPr>
              <a:t>Una anualidad diferida, es una nulidad cuyo primer pago se realiza después de una cantidad específica de periodos (sean estos años, semestres, trimestres, meses, etc.) conocida como periodo de gracia.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2FEBC37-00CA-0653-89FA-1C505CD1A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496" y="1132551"/>
            <a:ext cx="2598336" cy="689952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chemeClr val="bg1"/>
                </a:solidFill>
                <a:latin typeface="Concert One" pitchFamily="2" charset="0"/>
              </a:rPr>
              <a:t>Definición</a:t>
            </a:r>
          </a:p>
        </p:txBody>
      </p:sp>
      <p:pic>
        <p:nvPicPr>
          <p:cNvPr id="1026" name="Picture 2" descr="Anualidades diferidas (ciertas)">
            <a:extLst>
              <a:ext uri="{FF2B5EF4-FFF2-40B4-BE49-F238E27FC236}">
                <a16:creationId xmlns:a16="http://schemas.microsoft.com/office/drawing/2014/main" id="{3E6AECE2-ED90-4EAF-B767-22BF21CE2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609" y="2030937"/>
            <a:ext cx="6032089" cy="279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508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4A2EAF-562D-196D-3102-22084F66D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45" y="473279"/>
            <a:ext cx="3478161" cy="1001559"/>
          </a:xfrm>
        </p:spPr>
        <p:txBody>
          <a:bodyPr>
            <a:normAutofit/>
          </a:bodyPr>
          <a:lstStyle/>
          <a:p>
            <a:r>
              <a:rPr lang="es-ES" sz="6000" dirty="0">
                <a:latin typeface="Concert One" pitchFamily="2" charset="0"/>
              </a:rPr>
              <a:t>Fórmulas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2A814674-EED8-162D-2A6E-17661344BD7A}"/>
              </a:ext>
            </a:extLst>
          </p:cNvPr>
          <p:cNvSpPr/>
          <p:nvPr/>
        </p:nvSpPr>
        <p:spPr>
          <a:xfrm>
            <a:off x="2980452" y="1299579"/>
            <a:ext cx="3282696" cy="3282696"/>
          </a:xfrm>
          <a:prstGeom prst="ellipse">
            <a:avLst/>
          </a:prstGeom>
          <a:solidFill>
            <a:srgbClr val="0B3C49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D498D14-B12D-6439-3BE3-0ACBB39B4022}"/>
              </a:ext>
            </a:extLst>
          </p:cNvPr>
          <p:cNvSpPr txBox="1">
            <a:spLocks/>
          </p:cNvSpPr>
          <p:nvPr/>
        </p:nvSpPr>
        <p:spPr>
          <a:xfrm>
            <a:off x="3491073" y="1741025"/>
            <a:ext cx="2334934" cy="689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chemeClr val="bg1"/>
                </a:solidFill>
                <a:latin typeface="Concert One" pitchFamily="2" charset="0"/>
              </a:rPr>
              <a:t>Valor Presente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D78233B6-00DE-2F80-54BA-CA09EBC75FE0}"/>
                  </a:ext>
                </a:extLst>
              </p:cNvPr>
              <p:cNvSpPr txBox="1"/>
              <p:nvPr/>
            </p:nvSpPr>
            <p:spPr>
              <a:xfrm>
                <a:off x="3491071" y="2542821"/>
                <a:ext cx="2334935" cy="6163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𝑉𝑃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(1+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s-ES" dirty="0">
                  <a:latin typeface="Noticia Text" panose="02000503060000020004" pitchFamily="2" charset="0"/>
                </a:endParaRPr>
              </a:p>
            </p:txBody>
          </p:sp>
        </mc:Choice>
        <mc:Fallback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D78233B6-00DE-2F80-54BA-CA09EBC75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071" y="2542821"/>
                <a:ext cx="2334935" cy="616387"/>
              </a:xfrm>
              <a:prstGeom prst="rect">
                <a:avLst/>
              </a:prstGeom>
              <a:blipFill>
                <a:blip r:embed="rId3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lipse 6">
            <a:extLst>
              <a:ext uri="{FF2B5EF4-FFF2-40B4-BE49-F238E27FC236}">
                <a16:creationId xmlns:a16="http://schemas.microsoft.com/office/drawing/2014/main" id="{6BF7C77E-FCC6-ECB4-BED2-4967983EE3E1}"/>
              </a:ext>
            </a:extLst>
          </p:cNvPr>
          <p:cNvSpPr/>
          <p:nvPr/>
        </p:nvSpPr>
        <p:spPr>
          <a:xfrm>
            <a:off x="41228" y="3561441"/>
            <a:ext cx="3282696" cy="3282696"/>
          </a:xfrm>
          <a:prstGeom prst="ellipse">
            <a:avLst/>
          </a:prstGeom>
          <a:solidFill>
            <a:srgbClr val="0B3C49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6D1854B-7EE1-5580-88B1-FEE0BAAA97EE}"/>
              </a:ext>
            </a:extLst>
          </p:cNvPr>
          <p:cNvSpPr txBox="1">
            <a:spLocks/>
          </p:cNvSpPr>
          <p:nvPr/>
        </p:nvSpPr>
        <p:spPr>
          <a:xfrm>
            <a:off x="657146" y="3977883"/>
            <a:ext cx="2008624" cy="689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oncert One" pitchFamily="2" charset="0"/>
              </a:rPr>
              <a:t>V</a:t>
            </a:r>
            <a:r>
              <a:rPr lang="es-ES" dirty="0">
                <a:solidFill>
                  <a:schemeClr val="bg1"/>
                </a:solidFill>
                <a:latin typeface="Concert One" pitchFamily="2" charset="0"/>
              </a:rPr>
              <a:t>alor Futuro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BDA2E6D8-3FAF-37E4-F432-3D8FF7F505F7}"/>
                  </a:ext>
                </a:extLst>
              </p:cNvPr>
              <p:cNvSpPr txBox="1"/>
              <p:nvPr/>
            </p:nvSpPr>
            <p:spPr>
              <a:xfrm>
                <a:off x="626421" y="4907295"/>
                <a:ext cx="2112310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𝑉𝐹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(1+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s-ES" dirty="0">
                  <a:latin typeface="Noticia Text" panose="02000503060000020004" pitchFamily="2" charset="0"/>
                </a:endParaRPr>
              </a:p>
            </p:txBody>
          </p:sp>
        </mc:Choice>
        <mc:Fallback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BDA2E6D8-3FAF-37E4-F432-3D8FF7F50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421" y="4907295"/>
                <a:ext cx="2112310" cy="616387"/>
              </a:xfrm>
              <a:prstGeom prst="rect">
                <a:avLst/>
              </a:prstGeom>
              <a:blipFill>
                <a:blip r:embed="rId4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ítulo 2">
            <a:extLst>
              <a:ext uri="{FF2B5EF4-FFF2-40B4-BE49-F238E27FC236}">
                <a16:creationId xmlns:a16="http://schemas.microsoft.com/office/drawing/2014/main" id="{21EFFF74-7B02-CBAF-8790-AA053A356B05}"/>
              </a:ext>
            </a:extLst>
          </p:cNvPr>
          <p:cNvSpPr txBox="1">
            <a:spLocks/>
          </p:cNvSpPr>
          <p:nvPr/>
        </p:nvSpPr>
        <p:spPr>
          <a:xfrm>
            <a:off x="3638556" y="2843643"/>
            <a:ext cx="2536722" cy="105056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s-ES" sz="2000" dirty="0">
              <a:solidFill>
                <a:schemeClr val="bg1"/>
              </a:solidFill>
              <a:latin typeface="Noticia Text" panose="02000503060000020004" pitchFamily="2" charset="0"/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2399B062-DCB4-78D8-AD3C-D561E30B7C3F}"/>
              </a:ext>
            </a:extLst>
          </p:cNvPr>
          <p:cNvSpPr txBox="1">
            <a:spLocks/>
          </p:cNvSpPr>
          <p:nvPr/>
        </p:nvSpPr>
        <p:spPr>
          <a:xfrm>
            <a:off x="3390178" y="3556282"/>
            <a:ext cx="2536722" cy="61638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700" dirty="0">
                <a:solidFill>
                  <a:schemeClr val="bg1"/>
                </a:solidFill>
                <a:latin typeface="Noticia Text" panose="02000503060000020004" pitchFamily="2" charset="0"/>
              </a:rPr>
              <a:t>Cae un periodo antes del primer pago</a:t>
            </a:r>
          </a:p>
        </p:txBody>
      </p:sp>
    </p:spTree>
    <p:extLst>
      <p:ext uri="{BB962C8B-B14F-4D97-AF65-F5344CB8AC3E}">
        <p14:creationId xmlns:p14="http://schemas.microsoft.com/office/powerpoint/2010/main" val="1937782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3707996-9F81-583A-106A-19A940A205D1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731963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CF9ACDC-66B2-C645-3698-EECA1C097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280" y="18255"/>
            <a:ext cx="7799439" cy="1325563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  <a:latin typeface="Concert One" pitchFamily="2" charset="0"/>
              </a:rPr>
              <a:t>Aspectos para tener en cuenta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99725D5F-A70E-513A-DF4C-A27773D9F0BE}"/>
              </a:ext>
            </a:extLst>
          </p:cNvPr>
          <p:cNvSpPr/>
          <p:nvPr/>
        </p:nvSpPr>
        <p:spPr>
          <a:xfrm>
            <a:off x="248400" y="2042327"/>
            <a:ext cx="2743200" cy="4240405"/>
          </a:xfrm>
          <a:prstGeom prst="roundRect">
            <a:avLst/>
          </a:prstGeom>
          <a:solidFill>
            <a:srgbClr val="7319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01295008-FBD6-B19D-3BA9-F555D471ADD3}"/>
              </a:ext>
            </a:extLst>
          </p:cNvPr>
          <p:cNvSpPr/>
          <p:nvPr/>
        </p:nvSpPr>
        <p:spPr>
          <a:xfrm>
            <a:off x="3222852" y="2042327"/>
            <a:ext cx="2743200" cy="4240405"/>
          </a:xfrm>
          <a:prstGeom prst="roundRect">
            <a:avLst/>
          </a:prstGeom>
          <a:solidFill>
            <a:srgbClr val="7319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AEC02285-1488-F51D-D0B8-081017095A8A}"/>
              </a:ext>
            </a:extLst>
          </p:cNvPr>
          <p:cNvSpPr/>
          <p:nvPr/>
        </p:nvSpPr>
        <p:spPr>
          <a:xfrm>
            <a:off x="6197304" y="2042327"/>
            <a:ext cx="2743200" cy="4240405"/>
          </a:xfrm>
          <a:prstGeom prst="roundRect">
            <a:avLst/>
          </a:prstGeom>
          <a:solidFill>
            <a:srgbClr val="7319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B32461CE-C592-DD00-66FB-55531F16BCA4}"/>
              </a:ext>
            </a:extLst>
          </p:cNvPr>
          <p:cNvSpPr/>
          <p:nvPr/>
        </p:nvSpPr>
        <p:spPr>
          <a:xfrm>
            <a:off x="9171755" y="2042327"/>
            <a:ext cx="2743200" cy="4240405"/>
          </a:xfrm>
          <a:prstGeom prst="roundRect">
            <a:avLst/>
          </a:prstGeom>
          <a:solidFill>
            <a:srgbClr val="7319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C61CDB5-DA4F-1F60-C93C-F0A94CBA0F21}"/>
              </a:ext>
            </a:extLst>
          </p:cNvPr>
          <p:cNvSpPr txBox="1"/>
          <p:nvPr/>
        </p:nvSpPr>
        <p:spPr>
          <a:xfrm>
            <a:off x="407048" y="3974408"/>
            <a:ext cx="24259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  <a:latin typeface="Noticia Text" panose="02000503060000020004" pitchFamily="2" charset="0"/>
              </a:rPr>
              <a:t>El periodo de la tasa de interés debe</a:t>
            </a:r>
            <a:r>
              <a:rPr lang="es-ES" dirty="0">
                <a:solidFill>
                  <a:schemeClr val="bg1"/>
                </a:solidFill>
                <a:latin typeface="Noticia Text" panose="02000503060000020004" pitchFamily="2" charset="0"/>
              </a:rPr>
              <a:t> coincidir con la periodicidad de los pagos de la anualidad.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6EBE34B-4BFE-6704-6072-D3FA382BAF85}"/>
              </a:ext>
            </a:extLst>
          </p:cNvPr>
          <p:cNvSpPr txBox="1"/>
          <p:nvPr/>
        </p:nvSpPr>
        <p:spPr>
          <a:xfrm>
            <a:off x="3381500" y="3974408"/>
            <a:ext cx="2425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  <a:latin typeface="Noticia Text" panose="02000503060000020004" pitchFamily="2" charset="0"/>
              </a:rPr>
              <a:t>La tasa no debe cambiar mientras se hacen los pagos de las anualidades.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BCE46AE-EB4A-2322-2B0C-3961DF122A8A}"/>
              </a:ext>
            </a:extLst>
          </p:cNvPr>
          <p:cNvSpPr txBox="1"/>
          <p:nvPr/>
        </p:nvSpPr>
        <p:spPr>
          <a:xfrm>
            <a:off x="6355952" y="3974408"/>
            <a:ext cx="24259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  <a:latin typeface="Noticia Text" panose="02000503060000020004" pitchFamily="2" charset="0"/>
              </a:rPr>
              <a:t>Al calcular el valor presente este corresponderá al periodo anterior a aquel en el que se efectúa el primer pago de la anualidad.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E597DFF-234E-99DA-0B02-98CD5B6DDDF2}"/>
              </a:ext>
            </a:extLst>
          </p:cNvPr>
          <p:cNvSpPr txBox="1"/>
          <p:nvPr/>
        </p:nvSpPr>
        <p:spPr>
          <a:xfrm>
            <a:off x="9330403" y="3974408"/>
            <a:ext cx="24259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  <a:latin typeface="Noticia Text" panose="02000503060000020004" pitchFamily="2" charset="0"/>
              </a:rPr>
              <a:t>El valor futuro corresponde al periodo en el que se efectúa el último pago de la anualidad.</a:t>
            </a:r>
          </a:p>
        </p:txBody>
      </p:sp>
      <p:pic>
        <p:nvPicPr>
          <p:cNvPr id="16" name="Gráfico 15" descr="Reloj con relleno sólido">
            <a:extLst>
              <a:ext uri="{FF2B5EF4-FFF2-40B4-BE49-F238E27FC236}">
                <a16:creationId xmlns:a16="http://schemas.microsoft.com/office/drawing/2014/main" id="{9C0B78C1-06AF-0F7A-41CF-E4AF9915C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2800" y="2627953"/>
            <a:ext cx="914400" cy="914400"/>
          </a:xfrm>
          <a:prstGeom prst="rect">
            <a:avLst/>
          </a:prstGeom>
        </p:spPr>
      </p:pic>
      <p:pic>
        <p:nvPicPr>
          <p:cNvPr id="18" name="Gráfico 17" descr="Diagrama de Gantt con relleno sólido">
            <a:extLst>
              <a:ext uri="{FF2B5EF4-FFF2-40B4-BE49-F238E27FC236}">
                <a16:creationId xmlns:a16="http://schemas.microsoft.com/office/drawing/2014/main" id="{E19D9BD9-BB0E-8BF4-0F0E-7F7621CD20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37252" y="2627953"/>
            <a:ext cx="914400" cy="914400"/>
          </a:xfrm>
          <a:prstGeom prst="rect">
            <a:avLst/>
          </a:prstGeom>
        </p:spPr>
      </p:pic>
      <p:pic>
        <p:nvPicPr>
          <p:cNvPr id="20" name="Gráfico 19" descr="Dinero con relleno sólido">
            <a:extLst>
              <a:ext uri="{FF2B5EF4-FFF2-40B4-BE49-F238E27FC236}">
                <a16:creationId xmlns:a16="http://schemas.microsoft.com/office/drawing/2014/main" id="{84D827E3-C5BE-45BD-7B53-1F4672AF6E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02130" y="2627953"/>
            <a:ext cx="914400" cy="914400"/>
          </a:xfrm>
          <a:prstGeom prst="rect">
            <a:avLst/>
          </a:prstGeom>
        </p:spPr>
      </p:pic>
      <p:pic>
        <p:nvPicPr>
          <p:cNvPr id="22" name="Gráfico 21" descr="Calculadora con relleno sólido">
            <a:extLst>
              <a:ext uri="{FF2B5EF4-FFF2-40B4-BE49-F238E27FC236}">
                <a16:creationId xmlns:a16="http://schemas.microsoft.com/office/drawing/2014/main" id="{F7FBB3AE-6440-18EF-C393-E7606C85EB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75470" y="262795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196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191</Words>
  <Application>Microsoft Office PowerPoint</Application>
  <PresentationFormat>Panorámica</PresentationFormat>
  <Paragraphs>30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2" baseType="lpstr">
      <vt:lpstr>Aptos</vt:lpstr>
      <vt:lpstr>Aptos Display</vt:lpstr>
      <vt:lpstr>Arial</vt:lpstr>
      <vt:lpstr>Cambria Math</vt:lpstr>
      <vt:lpstr>Concert One</vt:lpstr>
      <vt:lpstr>Noticia Text</vt:lpstr>
      <vt:lpstr>Tema de Office</vt:lpstr>
      <vt:lpstr>Anualidades </vt:lpstr>
      <vt:lpstr>Presentación de PowerPoint</vt:lpstr>
      <vt:lpstr>Definición</vt:lpstr>
      <vt:lpstr>Fórmulas</vt:lpstr>
      <vt:lpstr>Aspectos para tener en cuenta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PABLO ANDRES PEREZ IPIA</dc:creator>
  <cp:lastModifiedBy>PABLO ANDRES PEREZ IPIA</cp:lastModifiedBy>
  <cp:revision>8</cp:revision>
  <dcterms:created xsi:type="dcterms:W3CDTF">2024-09-24T02:06:33Z</dcterms:created>
  <dcterms:modified xsi:type="dcterms:W3CDTF">2024-09-24T19:41:45Z</dcterms:modified>
</cp:coreProperties>
</file>